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2076138457" r:id="rId5"/>
    <p:sldId id="2076138479" r:id="rId6"/>
    <p:sldId id="2076138466" r:id="rId7"/>
    <p:sldId id="2076138470" r:id="rId8"/>
    <p:sldId id="2076138467" r:id="rId9"/>
    <p:sldId id="2076138469" r:id="rId10"/>
    <p:sldId id="2076138495" r:id="rId11"/>
    <p:sldId id="2076138471" r:id="rId12"/>
    <p:sldId id="2076138481" r:id="rId13"/>
    <p:sldId id="2076138480" r:id="rId14"/>
    <p:sldId id="2076138482" r:id="rId15"/>
    <p:sldId id="2076138483" r:id="rId16"/>
    <p:sldId id="2076138499" r:id="rId17"/>
    <p:sldId id="2076138486" r:id="rId18"/>
    <p:sldId id="2076138490" r:id="rId19"/>
    <p:sldId id="2076138484" r:id="rId20"/>
    <p:sldId id="2076138489" r:id="rId21"/>
    <p:sldId id="2076138491" r:id="rId22"/>
    <p:sldId id="2076138492" r:id="rId23"/>
    <p:sldId id="2076138493" r:id="rId24"/>
    <p:sldId id="2076138473" r:id="rId25"/>
    <p:sldId id="2076138500" r:id="rId26"/>
    <p:sldId id="2076138496" r:id="rId27"/>
    <p:sldId id="2076138497" r:id="rId28"/>
    <p:sldId id="2076138498" r:id="rId29"/>
    <p:sldId id="2076138474" r:id="rId30"/>
    <p:sldId id="2076138494" r:id="rId31"/>
    <p:sldId id="2076138477" r:id="rId32"/>
    <p:sldId id="2076138478" r:id="rId33"/>
    <p:sldId id="2076138458" r:id="rId34"/>
    <p:sldId id="2076138468" r:id="rId35"/>
    <p:sldId id="2076138475" r:id="rId36"/>
    <p:sldId id="2076138419" r:id="rId37"/>
    <p:sldId id="207613842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70"/>
            <p14:sldId id="2076138467"/>
            <p14:sldId id="2076138469"/>
            <p14:sldId id="2076138495"/>
            <p14:sldId id="2076138471"/>
            <p14:sldId id="2076138481"/>
            <p14:sldId id="2076138480"/>
            <p14:sldId id="2076138482"/>
            <p14:sldId id="2076138483"/>
            <p14:sldId id="2076138499"/>
            <p14:sldId id="2076138486"/>
            <p14:sldId id="2076138490"/>
            <p14:sldId id="2076138484"/>
            <p14:sldId id="2076138489"/>
            <p14:sldId id="2076138491"/>
            <p14:sldId id="2076138492"/>
            <p14:sldId id="2076138493"/>
            <p14:sldId id="2076138473"/>
            <p14:sldId id="2076138500"/>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6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091" autoAdjust="0"/>
    <p:restoredTop sz="73713" autoAdjust="0"/>
  </p:normalViewPr>
  <p:slideViewPr>
    <p:cSldViewPr snapToGrid="0">
      <p:cViewPr>
        <p:scale>
          <a:sx n="70" d="100"/>
          <a:sy n="70" d="100"/>
        </p:scale>
        <p:origin x="1232" y="680"/>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42F09-C7D1-C64D-A7AE-4841A991579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32AEF53C-3778-9B4F-AE56-A262BF8FDDFC}">
      <dgm:prSet phldrT="[Text]"/>
      <dgm:spPr/>
      <dgm:t>
        <a:bodyPr/>
        <a:lstStyle/>
        <a:p>
          <a:r>
            <a:rPr lang="en-US" dirty="0"/>
            <a:t>Select Zip Code</a:t>
          </a:r>
        </a:p>
      </dgm:t>
    </dgm:pt>
    <dgm:pt modelId="{113E5197-45E5-E946-A692-2C0267745FE0}" type="parTrans" cxnId="{69C2EFC1-FBB9-3049-84F7-DB0748C1708A}">
      <dgm:prSet/>
      <dgm:spPr/>
      <dgm:t>
        <a:bodyPr/>
        <a:lstStyle/>
        <a:p>
          <a:endParaRPr lang="en-US"/>
        </a:p>
      </dgm:t>
    </dgm:pt>
    <dgm:pt modelId="{D0F5E856-CC39-E341-ABAE-D92100E210C0}" type="sibTrans" cxnId="{69C2EFC1-FBB9-3049-84F7-DB0748C1708A}">
      <dgm:prSet/>
      <dgm:spPr/>
      <dgm:t>
        <a:bodyPr/>
        <a:lstStyle/>
        <a:p>
          <a:endParaRPr lang="en-US"/>
        </a:p>
      </dgm:t>
    </dgm:pt>
    <dgm:pt modelId="{6D9C39BF-854C-C14D-AAB2-5744CFA8405E}">
      <dgm:prSet phldrT="[Text]"/>
      <dgm:spPr/>
      <dgm:t>
        <a:bodyPr/>
        <a:lstStyle/>
        <a:p>
          <a:r>
            <a:rPr lang="en-US" dirty="0"/>
            <a:t>Create Feature &amp; Target Variables</a:t>
          </a:r>
        </a:p>
      </dgm:t>
    </dgm:pt>
    <dgm:pt modelId="{B725782E-15B2-5F40-8B3A-5E5AA727FD35}" type="parTrans" cxnId="{67FDEFA6-35AC-CA45-ADFA-4A59076E5006}">
      <dgm:prSet/>
      <dgm:spPr/>
      <dgm:t>
        <a:bodyPr/>
        <a:lstStyle/>
        <a:p>
          <a:endParaRPr lang="en-US"/>
        </a:p>
      </dgm:t>
    </dgm:pt>
    <dgm:pt modelId="{C2717C49-C57A-AB4E-91BF-B5B962DE816A}" type="sibTrans" cxnId="{67FDEFA6-35AC-CA45-ADFA-4A59076E5006}">
      <dgm:prSet/>
      <dgm:spPr/>
      <dgm:t>
        <a:bodyPr/>
        <a:lstStyle/>
        <a:p>
          <a:endParaRPr lang="en-US"/>
        </a:p>
      </dgm:t>
    </dgm:pt>
    <dgm:pt modelId="{9059DD2D-B255-AF45-9A59-5DE3D43A3C38}">
      <dgm:prSet phldrT="[Text]"/>
      <dgm:spPr/>
      <dgm:t>
        <a:bodyPr/>
        <a:lstStyle/>
        <a:p>
          <a:r>
            <a:rPr lang="en-US" dirty="0"/>
            <a:t>Split into Training and Testing Sets</a:t>
          </a:r>
        </a:p>
      </dgm:t>
    </dgm:pt>
    <dgm:pt modelId="{C2E5341C-E831-3B41-B269-C89B9EC0A7C5}" type="parTrans" cxnId="{AE7BB685-2C7D-284A-8D96-C288E37D8E95}">
      <dgm:prSet/>
      <dgm:spPr/>
      <dgm:t>
        <a:bodyPr/>
        <a:lstStyle/>
        <a:p>
          <a:endParaRPr lang="en-US"/>
        </a:p>
      </dgm:t>
    </dgm:pt>
    <dgm:pt modelId="{4EE26B51-B0EF-CC46-A406-E9565D62A3C4}" type="sibTrans" cxnId="{AE7BB685-2C7D-284A-8D96-C288E37D8E95}">
      <dgm:prSet/>
      <dgm:spPr/>
      <dgm:t>
        <a:bodyPr/>
        <a:lstStyle/>
        <a:p>
          <a:endParaRPr lang="en-US"/>
        </a:p>
      </dgm:t>
    </dgm:pt>
    <dgm:pt modelId="{C3EB325B-FD56-2745-A4BB-6C92399D1A5A}">
      <dgm:prSet/>
      <dgm:spPr/>
      <dgm:t>
        <a:bodyPr/>
        <a:lstStyle/>
        <a:p>
          <a:r>
            <a:rPr lang="en-US" dirty="0"/>
            <a:t>Linear Regression Model</a:t>
          </a:r>
        </a:p>
      </dgm:t>
    </dgm:pt>
    <dgm:pt modelId="{0DD43721-9541-C34A-B9B4-F543346FD6DC}" type="parTrans" cxnId="{B445E342-0DB3-B144-BAE5-83911073B152}">
      <dgm:prSet/>
      <dgm:spPr/>
      <dgm:t>
        <a:bodyPr/>
        <a:lstStyle/>
        <a:p>
          <a:endParaRPr lang="en-US"/>
        </a:p>
      </dgm:t>
    </dgm:pt>
    <dgm:pt modelId="{57B3C25D-7D3B-4A44-9853-990627131564}" type="sibTrans" cxnId="{B445E342-0DB3-B144-BAE5-83911073B152}">
      <dgm:prSet/>
      <dgm:spPr/>
      <dgm:t>
        <a:bodyPr/>
        <a:lstStyle/>
        <a:p>
          <a:endParaRPr lang="en-US"/>
        </a:p>
      </dgm:t>
    </dgm:pt>
    <dgm:pt modelId="{486BC64B-22CD-B04C-B285-13C65DA705A7}">
      <dgm:prSet/>
      <dgm:spPr/>
      <dgm:t>
        <a:bodyPr/>
        <a:lstStyle/>
        <a:p>
          <a:r>
            <a:rPr lang="en-US" dirty="0"/>
            <a:t>Model Training</a:t>
          </a:r>
        </a:p>
      </dgm:t>
    </dgm:pt>
    <dgm:pt modelId="{03FCE2E1-6C15-4A4A-95E2-F2785DE75204}" type="parTrans" cxnId="{66B73E6F-B29B-B14F-BF60-E3CD66C37375}">
      <dgm:prSet/>
      <dgm:spPr/>
      <dgm:t>
        <a:bodyPr/>
        <a:lstStyle/>
        <a:p>
          <a:endParaRPr lang="en-US"/>
        </a:p>
      </dgm:t>
    </dgm:pt>
    <dgm:pt modelId="{2EF10860-DF20-1945-8A51-46672ADD67A1}" type="sibTrans" cxnId="{66B73E6F-B29B-B14F-BF60-E3CD66C37375}">
      <dgm:prSet/>
      <dgm:spPr/>
      <dgm:t>
        <a:bodyPr/>
        <a:lstStyle/>
        <a:p>
          <a:endParaRPr lang="en-US"/>
        </a:p>
      </dgm:t>
    </dgm:pt>
    <dgm:pt modelId="{8948AD49-CD66-EF42-9609-FC4560911692}">
      <dgm:prSet/>
      <dgm:spPr/>
      <dgm:t>
        <a:bodyPr/>
        <a:lstStyle/>
        <a:p>
          <a:r>
            <a:rPr lang="en-US" dirty="0"/>
            <a:t>Prediction</a:t>
          </a:r>
        </a:p>
      </dgm:t>
    </dgm:pt>
    <dgm:pt modelId="{6AF72C1D-EAB4-0D4B-8364-8E0793CDDBA1}" type="parTrans" cxnId="{1A6DE1C0-C647-CA48-8664-ED228206D365}">
      <dgm:prSet/>
      <dgm:spPr/>
      <dgm:t>
        <a:bodyPr/>
        <a:lstStyle/>
        <a:p>
          <a:endParaRPr lang="en-US"/>
        </a:p>
      </dgm:t>
    </dgm:pt>
    <dgm:pt modelId="{12911775-8B86-5C46-957B-13E973EBE42B}" type="sibTrans" cxnId="{1A6DE1C0-C647-CA48-8664-ED228206D365}">
      <dgm:prSet/>
      <dgm:spPr/>
      <dgm:t>
        <a:bodyPr/>
        <a:lstStyle/>
        <a:p>
          <a:endParaRPr lang="en-US"/>
        </a:p>
      </dgm:t>
    </dgm:pt>
    <dgm:pt modelId="{F4935AF0-1733-B144-86DB-8162E117EA67}" type="pres">
      <dgm:prSet presAssocID="{86742F09-C7D1-C64D-A7AE-4841A9915790}" presName="rootnode" presStyleCnt="0">
        <dgm:presLayoutVars>
          <dgm:chMax/>
          <dgm:chPref/>
          <dgm:dir/>
          <dgm:animLvl val="lvl"/>
        </dgm:presLayoutVars>
      </dgm:prSet>
      <dgm:spPr/>
    </dgm:pt>
    <dgm:pt modelId="{5C6A9E8D-EAA9-0E43-9870-CC93C9191143}" type="pres">
      <dgm:prSet presAssocID="{32AEF53C-3778-9B4F-AE56-A262BF8FDDFC}" presName="composite" presStyleCnt="0"/>
      <dgm:spPr/>
    </dgm:pt>
    <dgm:pt modelId="{F97CC5D6-A6CB-F34F-9082-506E82A2D782}" type="pres">
      <dgm:prSet presAssocID="{32AEF53C-3778-9B4F-AE56-A262BF8FDDFC}" presName="bentUpArrow1" presStyleLbl="alignImgPlace1" presStyleIdx="0" presStyleCnt="5"/>
      <dgm:spPr/>
    </dgm:pt>
    <dgm:pt modelId="{8E219E27-08DA-114C-8FD5-BE249A1FC3DD}" type="pres">
      <dgm:prSet presAssocID="{32AEF53C-3778-9B4F-AE56-A262BF8FDDFC}" presName="ParentText" presStyleLbl="node1" presStyleIdx="0" presStyleCnt="6">
        <dgm:presLayoutVars>
          <dgm:chMax val="1"/>
          <dgm:chPref val="1"/>
          <dgm:bulletEnabled val="1"/>
        </dgm:presLayoutVars>
      </dgm:prSet>
      <dgm:spPr/>
    </dgm:pt>
    <dgm:pt modelId="{A76A12B4-1B93-FA4A-BD1F-2736C973BF88}" type="pres">
      <dgm:prSet presAssocID="{32AEF53C-3778-9B4F-AE56-A262BF8FDDFC}" presName="ChildText" presStyleLbl="revTx" presStyleIdx="0" presStyleCnt="5">
        <dgm:presLayoutVars>
          <dgm:chMax val="0"/>
          <dgm:chPref val="0"/>
          <dgm:bulletEnabled val="1"/>
        </dgm:presLayoutVars>
      </dgm:prSet>
      <dgm:spPr/>
    </dgm:pt>
    <dgm:pt modelId="{F5948DC7-4B6A-9B40-B4AC-159C12B0FF5C}" type="pres">
      <dgm:prSet presAssocID="{D0F5E856-CC39-E341-ABAE-D92100E210C0}" presName="sibTrans" presStyleCnt="0"/>
      <dgm:spPr/>
    </dgm:pt>
    <dgm:pt modelId="{BE575972-87AF-714E-A8F1-EB23717501D8}" type="pres">
      <dgm:prSet presAssocID="{6D9C39BF-854C-C14D-AAB2-5744CFA8405E}" presName="composite" presStyleCnt="0"/>
      <dgm:spPr/>
    </dgm:pt>
    <dgm:pt modelId="{65975618-45BB-154E-85CF-C9E0488D8262}" type="pres">
      <dgm:prSet presAssocID="{6D9C39BF-854C-C14D-AAB2-5744CFA8405E}" presName="bentUpArrow1" presStyleLbl="alignImgPlace1" presStyleIdx="1" presStyleCnt="5"/>
      <dgm:spPr/>
    </dgm:pt>
    <dgm:pt modelId="{7046FB79-EF8C-EF42-B247-0D264B0176D2}" type="pres">
      <dgm:prSet presAssocID="{6D9C39BF-854C-C14D-AAB2-5744CFA8405E}" presName="ParentText" presStyleLbl="node1" presStyleIdx="1" presStyleCnt="6">
        <dgm:presLayoutVars>
          <dgm:chMax val="1"/>
          <dgm:chPref val="1"/>
          <dgm:bulletEnabled val="1"/>
        </dgm:presLayoutVars>
      </dgm:prSet>
      <dgm:spPr/>
    </dgm:pt>
    <dgm:pt modelId="{1FF1C105-21B6-C049-987D-E13B386335B8}" type="pres">
      <dgm:prSet presAssocID="{6D9C39BF-854C-C14D-AAB2-5744CFA8405E}" presName="ChildText" presStyleLbl="revTx" presStyleIdx="1" presStyleCnt="5">
        <dgm:presLayoutVars>
          <dgm:chMax val="0"/>
          <dgm:chPref val="0"/>
          <dgm:bulletEnabled val="1"/>
        </dgm:presLayoutVars>
      </dgm:prSet>
      <dgm:spPr/>
    </dgm:pt>
    <dgm:pt modelId="{7F031F5C-29E1-4244-97D9-E2496B76E839}" type="pres">
      <dgm:prSet presAssocID="{C2717C49-C57A-AB4E-91BF-B5B962DE816A}" presName="sibTrans" presStyleCnt="0"/>
      <dgm:spPr/>
    </dgm:pt>
    <dgm:pt modelId="{0E23A5E7-510F-3E4C-8CDF-51C4C31C0893}" type="pres">
      <dgm:prSet presAssocID="{9059DD2D-B255-AF45-9A59-5DE3D43A3C38}" presName="composite" presStyleCnt="0"/>
      <dgm:spPr/>
    </dgm:pt>
    <dgm:pt modelId="{B002ABCB-25FA-2A45-8BC5-FF59C2F6F7D5}" type="pres">
      <dgm:prSet presAssocID="{9059DD2D-B255-AF45-9A59-5DE3D43A3C38}" presName="bentUpArrow1" presStyleLbl="alignImgPlace1" presStyleIdx="2" presStyleCnt="5"/>
      <dgm:spPr/>
    </dgm:pt>
    <dgm:pt modelId="{2EFA7B5A-E057-A04A-B41C-CD77E0C4CDCD}" type="pres">
      <dgm:prSet presAssocID="{9059DD2D-B255-AF45-9A59-5DE3D43A3C38}" presName="ParentText" presStyleLbl="node1" presStyleIdx="2" presStyleCnt="6">
        <dgm:presLayoutVars>
          <dgm:chMax val="1"/>
          <dgm:chPref val="1"/>
          <dgm:bulletEnabled val="1"/>
        </dgm:presLayoutVars>
      </dgm:prSet>
      <dgm:spPr/>
    </dgm:pt>
    <dgm:pt modelId="{18C792ED-83E6-034A-AA6C-188A78347EA0}" type="pres">
      <dgm:prSet presAssocID="{9059DD2D-B255-AF45-9A59-5DE3D43A3C38}" presName="ChildText" presStyleLbl="revTx" presStyleIdx="2" presStyleCnt="5">
        <dgm:presLayoutVars>
          <dgm:chMax val="0"/>
          <dgm:chPref val="0"/>
          <dgm:bulletEnabled val="1"/>
        </dgm:presLayoutVars>
      </dgm:prSet>
      <dgm:spPr/>
    </dgm:pt>
    <dgm:pt modelId="{16756749-B052-6A49-85A7-03FCF9E0FE58}" type="pres">
      <dgm:prSet presAssocID="{4EE26B51-B0EF-CC46-A406-E9565D62A3C4}" presName="sibTrans" presStyleCnt="0"/>
      <dgm:spPr/>
    </dgm:pt>
    <dgm:pt modelId="{EC458F02-BDEC-8641-BF3D-2F97849F123E}" type="pres">
      <dgm:prSet presAssocID="{C3EB325B-FD56-2745-A4BB-6C92399D1A5A}" presName="composite" presStyleCnt="0"/>
      <dgm:spPr/>
    </dgm:pt>
    <dgm:pt modelId="{A7304C31-EEA4-E74B-9FEC-D811A86B1BF4}" type="pres">
      <dgm:prSet presAssocID="{C3EB325B-FD56-2745-A4BB-6C92399D1A5A}" presName="bentUpArrow1" presStyleLbl="alignImgPlace1" presStyleIdx="3" presStyleCnt="5"/>
      <dgm:spPr/>
    </dgm:pt>
    <dgm:pt modelId="{B6ECDD00-85DB-6047-AA76-2748B8C02E20}" type="pres">
      <dgm:prSet presAssocID="{C3EB325B-FD56-2745-A4BB-6C92399D1A5A}" presName="ParentText" presStyleLbl="node1" presStyleIdx="3" presStyleCnt="6">
        <dgm:presLayoutVars>
          <dgm:chMax val="1"/>
          <dgm:chPref val="1"/>
          <dgm:bulletEnabled val="1"/>
        </dgm:presLayoutVars>
      </dgm:prSet>
      <dgm:spPr/>
    </dgm:pt>
    <dgm:pt modelId="{A45D6F3C-FA3F-5C4B-AD19-9ACFCA21115A}" type="pres">
      <dgm:prSet presAssocID="{C3EB325B-FD56-2745-A4BB-6C92399D1A5A}" presName="ChildText" presStyleLbl="revTx" presStyleIdx="3" presStyleCnt="5">
        <dgm:presLayoutVars>
          <dgm:chMax val="0"/>
          <dgm:chPref val="0"/>
          <dgm:bulletEnabled val="1"/>
        </dgm:presLayoutVars>
      </dgm:prSet>
      <dgm:spPr/>
    </dgm:pt>
    <dgm:pt modelId="{D2479EC5-2899-9E47-B66A-19CD94514DE4}" type="pres">
      <dgm:prSet presAssocID="{57B3C25D-7D3B-4A44-9853-990627131564}" presName="sibTrans" presStyleCnt="0"/>
      <dgm:spPr/>
    </dgm:pt>
    <dgm:pt modelId="{BF3DD1C5-A347-F24F-B9D6-27AE3A67F9B2}" type="pres">
      <dgm:prSet presAssocID="{486BC64B-22CD-B04C-B285-13C65DA705A7}" presName="composite" presStyleCnt="0"/>
      <dgm:spPr/>
    </dgm:pt>
    <dgm:pt modelId="{B23C387A-4483-0F4C-8B34-E7388A91ACF1}" type="pres">
      <dgm:prSet presAssocID="{486BC64B-22CD-B04C-B285-13C65DA705A7}" presName="bentUpArrow1" presStyleLbl="alignImgPlace1" presStyleIdx="4" presStyleCnt="5"/>
      <dgm:spPr/>
    </dgm:pt>
    <dgm:pt modelId="{FBC56757-5591-8544-B95F-982256D86E91}" type="pres">
      <dgm:prSet presAssocID="{486BC64B-22CD-B04C-B285-13C65DA705A7}" presName="ParentText" presStyleLbl="node1" presStyleIdx="4" presStyleCnt="6">
        <dgm:presLayoutVars>
          <dgm:chMax val="1"/>
          <dgm:chPref val="1"/>
          <dgm:bulletEnabled val="1"/>
        </dgm:presLayoutVars>
      </dgm:prSet>
      <dgm:spPr/>
    </dgm:pt>
    <dgm:pt modelId="{D7FAE82B-EA39-7C42-BF50-7EBF0D6C7CD5}" type="pres">
      <dgm:prSet presAssocID="{486BC64B-22CD-B04C-B285-13C65DA705A7}" presName="ChildText" presStyleLbl="revTx" presStyleIdx="4" presStyleCnt="5">
        <dgm:presLayoutVars>
          <dgm:chMax val="0"/>
          <dgm:chPref val="0"/>
          <dgm:bulletEnabled val="1"/>
        </dgm:presLayoutVars>
      </dgm:prSet>
      <dgm:spPr/>
    </dgm:pt>
    <dgm:pt modelId="{870E40D0-FEFC-0F48-AB44-98297E937B56}" type="pres">
      <dgm:prSet presAssocID="{2EF10860-DF20-1945-8A51-46672ADD67A1}" presName="sibTrans" presStyleCnt="0"/>
      <dgm:spPr/>
    </dgm:pt>
    <dgm:pt modelId="{D98C5DC1-CBFA-5D4C-9F04-9079896EB928}" type="pres">
      <dgm:prSet presAssocID="{8948AD49-CD66-EF42-9609-FC4560911692}" presName="composite" presStyleCnt="0"/>
      <dgm:spPr/>
    </dgm:pt>
    <dgm:pt modelId="{40758605-25F4-2E49-9B48-128D1D6342CB}" type="pres">
      <dgm:prSet presAssocID="{8948AD49-CD66-EF42-9609-FC4560911692}" presName="ParentText" presStyleLbl="node1" presStyleIdx="5" presStyleCnt="6">
        <dgm:presLayoutVars>
          <dgm:chMax val="1"/>
          <dgm:chPref val="1"/>
          <dgm:bulletEnabled val="1"/>
        </dgm:presLayoutVars>
      </dgm:prSet>
      <dgm:spPr/>
    </dgm:pt>
  </dgm:ptLst>
  <dgm:cxnLst>
    <dgm:cxn modelId="{EE39B312-06A9-0F4E-87E8-D53D28B58F05}" type="presOf" srcId="{C3EB325B-FD56-2745-A4BB-6C92399D1A5A}" destId="{B6ECDD00-85DB-6047-AA76-2748B8C02E20}" srcOrd="0" destOrd="0" presId="urn:microsoft.com/office/officeart/2005/8/layout/StepDownProcess"/>
    <dgm:cxn modelId="{B445E342-0DB3-B144-BAE5-83911073B152}" srcId="{86742F09-C7D1-C64D-A7AE-4841A9915790}" destId="{C3EB325B-FD56-2745-A4BB-6C92399D1A5A}" srcOrd="3" destOrd="0" parTransId="{0DD43721-9541-C34A-B9B4-F543346FD6DC}" sibTransId="{57B3C25D-7D3B-4A44-9853-990627131564}"/>
    <dgm:cxn modelId="{205A7252-DEFD-514C-A237-67A081E29BF8}" type="presOf" srcId="{9059DD2D-B255-AF45-9A59-5DE3D43A3C38}" destId="{2EFA7B5A-E057-A04A-B41C-CD77E0C4CDCD}" srcOrd="0" destOrd="0" presId="urn:microsoft.com/office/officeart/2005/8/layout/StepDownProcess"/>
    <dgm:cxn modelId="{ADE1FF56-FCF5-2A45-AD8F-A3B5A3EE9670}" type="presOf" srcId="{6D9C39BF-854C-C14D-AAB2-5744CFA8405E}" destId="{7046FB79-EF8C-EF42-B247-0D264B0176D2}" srcOrd="0" destOrd="0" presId="urn:microsoft.com/office/officeart/2005/8/layout/StepDownProcess"/>
    <dgm:cxn modelId="{66B73E6F-B29B-B14F-BF60-E3CD66C37375}" srcId="{86742F09-C7D1-C64D-A7AE-4841A9915790}" destId="{486BC64B-22CD-B04C-B285-13C65DA705A7}" srcOrd="4" destOrd="0" parTransId="{03FCE2E1-6C15-4A4A-95E2-F2785DE75204}" sibTransId="{2EF10860-DF20-1945-8A51-46672ADD67A1}"/>
    <dgm:cxn modelId="{AE7BB685-2C7D-284A-8D96-C288E37D8E95}" srcId="{86742F09-C7D1-C64D-A7AE-4841A9915790}" destId="{9059DD2D-B255-AF45-9A59-5DE3D43A3C38}" srcOrd="2" destOrd="0" parTransId="{C2E5341C-E831-3B41-B269-C89B9EC0A7C5}" sibTransId="{4EE26B51-B0EF-CC46-A406-E9565D62A3C4}"/>
    <dgm:cxn modelId="{12B2BC9D-C404-DE45-B036-88C0278BE441}" type="presOf" srcId="{86742F09-C7D1-C64D-A7AE-4841A9915790}" destId="{F4935AF0-1733-B144-86DB-8162E117EA67}" srcOrd="0" destOrd="0" presId="urn:microsoft.com/office/officeart/2005/8/layout/StepDownProcess"/>
    <dgm:cxn modelId="{C06F74A4-7614-5546-97CE-1AF0B8974605}" type="presOf" srcId="{486BC64B-22CD-B04C-B285-13C65DA705A7}" destId="{FBC56757-5591-8544-B95F-982256D86E91}" srcOrd="0" destOrd="0" presId="urn:microsoft.com/office/officeart/2005/8/layout/StepDownProcess"/>
    <dgm:cxn modelId="{67FDEFA6-35AC-CA45-ADFA-4A59076E5006}" srcId="{86742F09-C7D1-C64D-A7AE-4841A9915790}" destId="{6D9C39BF-854C-C14D-AAB2-5744CFA8405E}" srcOrd="1" destOrd="0" parTransId="{B725782E-15B2-5F40-8B3A-5E5AA727FD35}" sibTransId="{C2717C49-C57A-AB4E-91BF-B5B962DE816A}"/>
    <dgm:cxn modelId="{C7D22DA7-0299-FC45-AE9A-2B5E84489E8F}" type="presOf" srcId="{8948AD49-CD66-EF42-9609-FC4560911692}" destId="{40758605-25F4-2E49-9B48-128D1D6342CB}" srcOrd="0" destOrd="0" presId="urn:microsoft.com/office/officeart/2005/8/layout/StepDownProcess"/>
    <dgm:cxn modelId="{AD0B0ABD-5D77-F04B-8576-5CEFC10B4060}" type="presOf" srcId="{32AEF53C-3778-9B4F-AE56-A262BF8FDDFC}" destId="{8E219E27-08DA-114C-8FD5-BE249A1FC3DD}" srcOrd="0" destOrd="0" presId="urn:microsoft.com/office/officeart/2005/8/layout/StepDownProcess"/>
    <dgm:cxn modelId="{1A6DE1C0-C647-CA48-8664-ED228206D365}" srcId="{86742F09-C7D1-C64D-A7AE-4841A9915790}" destId="{8948AD49-CD66-EF42-9609-FC4560911692}" srcOrd="5" destOrd="0" parTransId="{6AF72C1D-EAB4-0D4B-8364-8E0793CDDBA1}" sibTransId="{12911775-8B86-5C46-957B-13E973EBE42B}"/>
    <dgm:cxn modelId="{69C2EFC1-FBB9-3049-84F7-DB0748C1708A}" srcId="{86742F09-C7D1-C64D-A7AE-4841A9915790}" destId="{32AEF53C-3778-9B4F-AE56-A262BF8FDDFC}" srcOrd="0" destOrd="0" parTransId="{113E5197-45E5-E946-A692-2C0267745FE0}" sibTransId="{D0F5E856-CC39-E341-ABAE-D92100E210C0}"/>
    <dgm:cxn modelId="{422B9BA5-A8D9-E043-87BC-731960926C94}" type="presParOf" srcId="{F4935AF0-1733-B144-86DB-8162E117EA67}" destId="{5C6A9E8D-EAA9-0E43-9870-CC93C9191143}" srcOrd="0" destOrd="0" presId="urn:microsoft.com/office/officeart/2005/8/layout/StepDownProcess"/>
    <dgm:cxn modelId="{4D359535-4690-A24D-BE27-EA60FF6195D6}" type="presParOf" srcId="{5C6A9E8D-EAA9-0E43-9870-CC93C9191143}" destId="{F97CC5D6-A6CB-F34F-9082-506E82A2D782}" srcOrd="0" destOrd="0" presId="urn:microsoft.com/office/officeart/2005/8/layout/StepDownProcess"/>
    <dgm:cxn modelId="{64954D91-450E-BE47-81DF-EBCA4D08E872}" type="presParOf" srcId="{5C6A9E8D-EAA9-0E43-9870-CC93C9191143}" destId="{8E219E27-08DA-114C-8FD5-BE249A1FC3DD}" srcOrd="1" destOrd="0" presId="urn:microsoft.com/office/officeart/2005/8/layout/StepDownProcess"/>
    <dgm:cxn modelId="{B141C4F0-A878-1645-BF3D-83C544ED0A7B}" type="presParOf" srcId="{5C6A9E8D-EAA9-0E43-9870-CC93C9191143}" destId="{A76A12B4-1B93-FA4A-BD1F-2736C973BF88}" srcOrd="2" destOrd="0" presId="urn:microsoft.com/office/officeart/2005/8/layout/StepDownProcess"/>
    <dgm:cxn modelId="{F8E06302-0634-8545-B867-BE08DD854B4E}" type="presParOf" srcId="{F4935AF0-1733-B144-86DB-8162E117EA67}" destId="{F5948DC7-4B6A-9B40-B4AC-159C12B0FF5C}" srcOrd="1" destOrd="0" presId="urn:microsoft.com/office/officeart/2005/8/layout/StepDownProcess"/>
    <dgm:cxn modelId="{0634C2D1-7921-7743-90FE-282DB9104863}" type="presParOf" srcId="{F4935AF0-1733-B144-86DB-8162E117EA67}" destId="{BE575972-87AF-714E-A8F1-EB23717501D8}" srcOrd="2" destOrd="0" presId="urn:microsoft.com/office/officeart/2005/8/layout/StepDownProcess"/>
    <dgm:cxn modelId="{54EE0DEE-3163-1145-9990-68847776FD81}" type="presParOf" srcId="{BE575972-87AF-714E-A8F1-EB23717501D8}" destId="{65975618-45BB-154E-85CF-C9E0488D8262}" srcOrd="0" destOrd="0" presId="urn:microsoft.com/office/officeart/2005/8/layout/StepDownProcess"/>
    <dgm:cxn modelId="{71C698AE-6052-864E-AD5D-DA8843FE0C0F}" type="presParOf" srcId="{BE575972-87AF-714E-A8F1-EB23717501D8}" destId="{7046FB79-EF8C-EF42-B247-0D264B0176D2}" srcOrd="1" destOrd="0" presId="urn:microsoft.com/office/officeart/2005/8/layout/StepDownProcess"/>
    <dgm:cxn modelId="{E4EF818E-9298-4E42-B413-E6116C0EA064}" type="presParOf" srcId="{BE575972-87AF-714E-A8F1-EB23717501D8}" destId="{1FF1C105-21B6-C049-987D-E13B386335B8}" srcOrd="2" destOrd="0" presId="urn:microsoft.com/office/officeart/2005/8/layout/StepDownProcess"/>
    <dgm:cxn modelId="{0A4DA405-838A-2C42-98EA-2F65D5F3CF45}" type="presParOf" srcId="{F4935AF0-1733-B144-86DB-8162E117EA67}" destId="{7F031F5C-29E1-4244-97D9-E2496B76E839}" srcOrd="3" destOrd="0" presId="urn:microsoft.com/office/officeart/2005/8/layout/StepDownProcess"/>
    <dgm:cxn modelId="{B1DDD315-60FB-2343-BC8E-07954E701760}" type="presParOf" srcId="{F4935AF0-1733-B144-86DB-8162E117EA67}" destId="{0E23A5E7-510F-3E4C-8CDF-51C4C31C0893}" srcOrd="4" destOrd="0" presId="urn:microsoft.com/office/officeart/2005/8/layout/StepDownProcess"/>
    <dgm:cxn modelId="{08368C0E-98E0-CB40-BAF4-1E331D0C4274}" type="presParOf" srcId="{0E23A5E7-510F-3E4C-8CDF-51C4C31C0893}" destId="{B002ABCB-25FA-2A45-8BC5-FF59C2F6F7D5}" srcOrd="0" destOrd="0" presId="urn:microsoft.com/office/officeart/2005/8/layout/StepDownProcess"/>
    <dgm:cxn modelId="{7D511239-DBA5-674C-B4ED-7F6D96677D55}" type="presParOf" srcId="{0E23A5E7-510F-3E4C-8CDF-51C4C31C0893}" destId="{2EFA7B5A-E057-A04A-B41C-CD77E0C4CDCD}" srcOrd="1" destOrd="0" presId="urn:microsoft.com/office/officeart/2005/8/layout/StepDownProcess"/>
    <dgm:cxn modelId="{E8673AEB-ADEB-034C-85E2-E31FB1468909}" type="presParOf" srcId="{0E23A5E7-510F-3E4C-8CDF-51C4C31C0893}" destId="{18C792ED-83E6-034A-AA6C-188A78347EA0}" srcOrd="2" destOrd="0" presId="urn:microsoft.com/office/officeart/2005/8/layout/StepDownProcess"/>
    <dgm:cxn modelId="{26544C5C-4E10-2242-8254-4007C1EE00AC}" type="presParOf" srcId="{F4935AF0-1733-B144-86DB-8162E117EA67}" destId="{16756749-B052-6A49-85A7-03FCF9E0FE58}" srcOrd="5" destOrd="0" presId="urn:microsoft.com/office/officeart/2005/8/layout/StepDownProcess"/>
    <dgm:cxn modelId="{473E449A-813D-C745-BA2C-C19BDC7481DC}" type="presParOf" srcId="{F4935AF0-1733-B144-86DB-8162E117EA67}" destId="{EC458F02-BDEC-8641-BF3D-2F97849F123E}" srcOrd="6" destOrd="0" presId="urn:microsoft.com/office/officeart/2005/8/layout/StepDownProcess"/>
    <dgm:cxn modelId="{ECE228BD-DE9C-0B45-AA28-F1B3C56384A2}" type="presParOf" srcId="{EC458F02-BDEC-8641-BF3D-2F97849F123E}" destId="{A7304C31-EEA4-E74B-9FEC-D811A86B1BF4}" srcOrd="0" destOrd="0" presId="urn:microsoft.com/office/officeart/2005/8/layout/StepDownProcess"/>
    <dgm:cxn modelId="{EF0BC7F3-0A5D-E44E-BB9C-B4898BA28226}" type="presParOf" srcId="{EC458F02-BDEC-8641-BF3D-2F97849F123E}" destId="{B6ECDD00-85DB-6047-AA76-2748B8C02E20}" srcOrd="1" destOrd="0" presId="urn:microsoft.com/office/officeart/2005/8/layout/StepDownProcess"/>
    <dgm:cxn modelId="{BEE1F9D0-1CEC-2440-9C4E-2FAAA758898A}" type="presParOf" srcId="{EC458F02-BDEC-8641-BF3D-2F97849F123E}" destId="{A45D6F3C-FA3F-5C4B-AD19-9ACFCA21115A}" srcOrd="2" destOrd="0" presId="urn:microsoft.com/office/officeart/2005/8/layout/StepDownProcess"/>
    <dgm:cxn modelId="{FC494531-0A82-B748-8E85-B7D326B30684}" type="presParOf" srcId="{F4935AF0-1733-B144-86DB-8162E117EA67}" destId="{D2479EC5-2899-9E47-B66A-19CD94514DE4}" srcOrd="7" destOrd="0" presId="urn:microsoft.com/office/officeart/2005/8/layout/StepDownProcess"/>
    <dgm:cxn modelId="{939D1AF6-4AF5-0E46-A693-3987AB8BAA43}" type="presParOf" srcId="{F4935AF0-1733-B144-86DB-8162E117EA67}" destId="{BF3DD1C5-A347-F24F-B9D6-27AE3A67F9B2}" srcOrd="8" destOrd="0" presId="urn:microsoft.com/office/officeart/2005/8/layout/StepDownProcess"/>
    <dgm:cxn modelId="{C6CCBF9A-8F1C-3E47-BFBC-E106502E0462}" type="presParOf" srcId="{BF3DD1C5-A347-F24F-B9D6-27AE3A67F9B2}" destId="{B23C387A-4483-0F4C-8B34-E7388A91ACF1}" srcOrd="0" destOrd="0" presId="urn:microsoft.com/office/officeart/2005/8/layout/StepDownProcess"/>
    <dgm:cxn modelId="{41F28D3B-640A-264C-AB00-698A4B27B825}" type="presParOf" srcId="{BF3DD1C5-A347-F24F-B9D6-27AE3A67F9B2}" destId="{FBC56757-5591-8544-B95F-982256D86E91}" srcOrd="1" destOrd="0" presId="urn:microsoft.com/office/officeart/2005/8/layout/StepDownProcess"/>
    <dgm:cxn modelId="{57F0C779-631D-6547-8C4E-9AC73C93B91E}" type="presParOf" srcId="{BF3DD1C5-A347-F24F-B9D6-27AE3A67F9B2}" destId="{D7FAE82B-EA39-7C42-BF50-7EBF0D6C7CD5}" srcOrd="2" destOrd="0" presId="urn:microsoft.com/office/officeart/2005/8/layout/StepDownProcess"/>
    <dgm:cxn modelId="{DA1E8D62-89F8-AE4B-BCAD-E839660BCE61}" type="presParOf" srcId="{F4935AF0-1733-B144-86DB-8162E117EA67}" destId="{870E40D0-FEFC-0F48-AB44-98297E937B56}" srcOrd="9" destOrd="0" presId="urn:microsoft.com/office/officeart/2005/8/layout/StepDownProcess"/>
    <dgm:cxn modelId="{DB8990E6-0ACC-474C-81C6-8CB88E25350F}" type="presParOf" srcId="{F4935AF0-1733-B144-86DB-8162E117EA67}" destId="{D98C5DC1-CBFA-5D4C-9F04-9079896EB928}" srcOrd="10" destOrd="0" presId="urn:microsoft.com/office/officeart/2005/8/layout/StepDownProcess"/>
    <dgm:cxn modelId="{BF468A44-7D1D-EB45-BB59-1A4DFA5CE01B}" type="presParOf" srcId="{D98C5DC1-CBFA-5D4C-9F04-9079896EB928}" destId="{40758605-25F4-2E49-9B48-128D1D6342CB}"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CC5D6-A6CB-F34F-9082-506E82A2D782}">
      <dsp:nvSpPr>
        <dsp:cNvPr id="0" name=""/>
        <dsp:cNvSpPr/>
      </dsp:nvSpPr>
      <dsp:spPr>
        <a:xfrm rot="5400000">
          <a:off x="188705" y="5815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19E27-08DA-114C-8FD5-BE249A1FC3DD}">
      <dsp:nvSpPr>
        <dsp:cNvPr id="0" name=""/>
        <dsp:cNvSpPr/>
      </dsp:nvSpPr>
      <dsp:spPr>
        <a:xfrm>
          <a:off x="33844" y="-66445"/>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Select Zip Code</a:t>
          </a:r>
        </a:p>
      </dsp:txBody>
      <dsp:txXfrm>
        <a:off x="67472" y="-32817"/>
        <a:ext cx="916726" cy="621499"/>
      </dsp:txXfrm>
    </dsp:sp>
    <dsp:sp modelId="{A76A12B4-1B93-FA4A-BD1F-2736C973BF88}">
      <dsp:nvSpPr>
        <dsp:cNvPr id="0" name=""/>
        <dsp:cNvSpPr/>
      </dsp:nvSpPr>
      <dsp:spPr>
        <a:xfrm>
          <a:off x="1017826" y="-756"/>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65975618-45BB-154E-85CF-C9E0488D8262}">
      <dsp:nvSpPr>
        <dsp:cNvPr id="0" name=""/>
        <dsp:cNvSpPr/>
      </dsp:nvSpPr>
      <dsp:spPr>
        <a:xfrm rot="5400000">
          <a:off x="1004531" y="13552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6FB79-EF8C-EF42-B247-0D264B0176D2}">
      <dsp:nvSpPr>
        <dsp:cNvPr id="0" name=""/>
        <dsp:cNvSpPr/>
      </dsp:nvSpPr>
      <dsp:spPr>
        <a:xfrm>
          <a:off x="849669" y="707254"/>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Feature &amp; Target Variables</a:t>
          </a:r>
        </a:p>
      </dsp:txBody>
      <dsp:txXfrm>
        <a:off x="883297" y="740882"/>
        <a:ext cx="916726" cy="621499"/>
      </dsp:txXfrm>
    </dsp:sp>
    <dsp:sp modelId="{1FF1C105-21B6-C049-987D-E13B386335B8}">
      <dsp:nvSpPr>
        <dsp:cNvPr id="0" name=""/>
        <dsp:cNvSpPr/>
      </dsp:nvSpPr>
      <dsp:spPr>
        <a:xfrm>
          <a:off x="1833652" y="7729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002ABCB-25FA-2A45-8BC5-FF59C2F6F7D5}">
      <dsp:nvSpPr>
        <dsp:cNvPr id="0" name=""/>
        <dsp:cNvSpPr/>
      </dsp:nvSpPr>
      <dsp:spPr>
        <a:xfrm rot="5400000">
          <a:off x="1820357" y="21289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A7B5A-E057-A04A-B41C-CD77E0C4CDCD}">
      <dsp:nvSpPr>
        <dsp:cNvPr id="0" name=""/>
        <dsp:cNvSpPr/>
      </dsp:nvSpPr>
      <dsp:spPr>
        <a:xfrm>
          <a:off x="1665495" y="14809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Split into Training and Testing Sets</a:t>
          </a:r>
        </a:p>
      </dsp:txBody>
      <dsp:txXfrm>
        <a:off x="1699123" y="1514581"/>
        <a:ext cx="916726" cy="621499"/>
      </dsp:txXfrm>
    </dsp:sp>
    <dsp:sp modelId="{18C792ED-83E6-034A-AA6C-188A78347EA0}">
      <dsp:nvSpPr>
        <dsp:cNvPr id="0" name=""/>
        <dsp:cNvSpPr/>
      </dsp:nvSpPr>
      <dsp:spPr>
        <a:xfrm>
          <a:off x="2649477" y="15466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A7304C31-EEA4-E74B-9FEC-D811A86B1BF4}">
      <dsp:nvSpPr>
        <dsp:cNvPr id="0" name=""/>
        <dsp:cNvSpPr/>
      </dsp:nvSpPr>
      <dsp:spPr>
        <a:xfrm rot="5400000">
          <a:off x="2636182" y="29026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DD00-85DB-6047-AA76-2748B8C02E20}">
      <dsp:nvSpPr>
        <dsp:cNvPr id="0" name=""/>
        <dsp:cNvSpPr/>
      </dsp:nvSpPr>
      <dsp:spPr>
        <a:xfrm>
          <a:off x="2481321" y="22546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Linear Regression Model</a:t>
          </a:r>
        </a:p>
      </dsp:txBody>
      <dsp:txXfrm>
        <a:off x="2514949" y="2288281"/>
        <a:ext cx="916726" cy="621499"/>
      </dsp:txXfrm>
    </dsp:sp>
    <dsp:sp modelId="{A45D6F3C-FA3F-5C4B-AD19-9ACFCA21115A}">
      <dsp:nvSpPr>
        <dsp:cNvPr id="0" name=""/>
        <dsp:cNvSpPr/>
      </dsp:nvSpPr>
      <dsp:spPr>
        <a:xfrm>
          <a:off x="3465303" y="23203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23C387A-4483-0F4C-8B34-E7388A91ACF1}">
      <dsp:nvSpPr>
        <dsp:cNvPr id="0" name=""/>
        <dsp:cNvSpPr/>
      </dsp:nvSpPr>
      <dsp:spPr>
        <a:xfrm rot="5400000">
          <a:off x="3452008" y="3676301"/>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56757-5591-8544-B95F-982256D86E91}">
      <dsp:nvSpPr>
        <dsp:cNvPr id="0" name=""/>
        <dsp:cNvSpPr/>
      </dsp:nvSpPr>
      <dsp:spPr>
        <a:xfrm>
          <a:off x="3297146" y="30283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Training</a:t>
          </a:r>
        </a:p>
      </dsp:txBody>
      <dsp:txXfrm>
        <a:off x="3330774" y="3061981"/>
        <a:ext cx="916726" cy="621499"/>
      </dsp:txXfrm>
    </dsp:sp>
    <dsp:sp modelId="{D7FAE82B-EA39-7C42-BF50-7EBF0D6C7CD5}">
      <dsp:nvSpPr>
        <dsp:cNvPr id="0" name=""/>
        <dsp:cNvSpPr/>
      </dsp:nvSpPr>
      <dsp:spPr>
        <a:xfrm>
          <a:off x="4281129" y="3094041"/>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40758605-25F4-2E49-9B48-128D1D6342CB}">
      <dsp:nvSpPr>
        <dsp:cNvPr id="0" name=""/>
        <dsp:cNvSpPr/>
      </dsp:nvSpPr>
      <dsp:spPr>
        <a:xfrm>
          <a:off x="4112972" y="3802052"/>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146600" y="3835680"/>
        <a:ext cx="916726" cy="6214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4/7/22 7:34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4/7/22 7:34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20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linear regression model is an appropriate choice for making numerical predictions, especially when there is linear relation between the features. In our case, since we have multiple features in our dataset, a multiple linear regression model is applicable.</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8990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Presence of outliers in a dataset can result in a poor model performance. So we utilized boxplots to identify any outliers in our dataset. </a:t>
            </a:r>
          </a:p>
          <a:p>
            <a:pPr fontAlgn="base"/>
            <a:r>
              <a:rPr lang="en-US" sz="882" b="0" kern="1200" dirty="0">
                <a:solidFill>
                  <a:schemeClr val="tx1"/>
                </a:solidFill>
                <a:effectLst/>
                <a:latin typeface="Segoe UI" panose="020B0502040204020203" pitchFamily="34" charset="0"/>
                <a:ea typeface="+mn-ea"/>
                <a:cs typeface="+mn-cs"/>
              </a:rPr>
              <a:t>As illustrated in this image, we did not find any outliers in our dataset.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Our Feature engineering involved</a:t>
            </a:r>
            <a:r>
              <a:rPr lang="en-US" sz="882" b="0" i="0" u="sng" kern="1200" dirty="0">
                <a:solidFill>
                  <a:schemeClr val="tx1"/>
                </a:solidFill>
                <a:effectLst/>
                <a:latin typeface="Segoe UI" panose="020B0502040204020203" pitchFamily="34" charset="0"/>
                <a:ea typeface="+mn-ea"/>
                <a:cs typeface="+mn-cs"/>
              </a:rPr>
              <a:t> h</a:t>
            </a:r>
            <a:r>
              <a:rPr lang="en-US" sz="882" b="0" i="0" kern="1200" dirty="0">
                <a:solidFill>
                  <a:schemeClr val="tx1"/>
                </a:solidFill>
                <a:effectLst/>
                <a:latin typeface="Segoe UI" panose="020B0502040204020203" pitchFamily="34" charset="0"/>
                <a:ea typeface="+mn-ea"/>
                <a:cs typeface="+mn-cs"/>
              </a:rPr>
              <a:t>andling missing values and Replacing region IDs with Zip codes as discussed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For Feature selection</a:t>
            </a:r>
            <a:r>
              <a:rPr lang="en-US" sz="882" b="0" i="0" kern="1200" dirty="0">
                <a:solidFill>
                  <a:schemeClr val="tx1"/>
                </a:solidFill>
                <a:effectLst/>
                <a:latin typeface="Segoe UI" panose="020B0502040204020203" pitchFamily="34" charset="0"/>
                <a:ea typeface="+mn-ea"/>
                <a:cs typeface="+mn-cs"/>
              </a:rPr>
              <a:t>: We created scatter plots for each feature. Based on the these scatter plots, we found all feature variables have a linear relationship with Housing Prices, except for mortgage rates. </a:t>
            </a:r>
          </a:p>
          <a:p>
            <a:r>
              <a:rPr lang="en-US" sz="882" b="0" i="0" kern="1200" dirty="0">
                <a:solidFill>
                  <a:schemeClr val="tx1"/>
                </a:solidFill>
                <a:effectLst/>
                <a:latin typeface="Segoe UI" panose="020B0502040204020203" pitchFamily="34" charset="0"/>
                <a:ea typeface="+mn-ea"/>
                <a:cs typeface="+mn-cs"/>
              </a:rPr>
              <a:t>So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slide here has a quick overview of the modeling process. Notice the intercept &amp; coefficients.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4161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To evaluate model performance we calculate several parameters.</a:t>
            </a:r>
          </a:p>
          <a:p>
            <a:r>
              <a:rPr lang="en-US" sz="882" b="0" i="0" kern="1200" dirty="0">
                <a:solidFill>
                  <a:schemeClr val="tx1"/>
                </a:solidFill>
                <a:effectLst/>
                <a:latin typeface="Segoe UI" panose="020B0502040204020203" pitchFamily="34" charset="0"/>
                <a:ea typeface="+mn-ea"/>
                <a:cs typeface="+mn-cs"/>
              </a:rPr>
              <a:t>R2 is the Coefficient of Determination or Goodness of fit.</a:t>
            </a:r>
          </a:p>
          <a:p>
            <a:endParaRPr lang="en-US" dirty="0"/>
          </a:p>
          <a:p>
            <a:r>
              <a:rPr lang="en-US" dirty="0"/>
              <a:t>Since we have multiple features in our dataset, we also want to calculate adjusted R2.</a:t>
            </a:r>
          </a:p>
          <a:p>
            <a:r>
              <a:rPr lang="en-US" dirty="0"/>
              <a:t>As we can see in this example that adjusted R2 is slightly lower than R2.</a:t>
            </a:r>
            <a:br>
              <a:rPr lang="en-US" dirty="0"/>
            </a:b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 We wanted to have all model statistics in one place in tabular format so we used OLS from </a:t>
            </a:r>
            <a:r>
              <a:rPr lang="en-US" sz="882" b="0" i="0" kern="1200" dirty="0" err="1">
                <a:solidFill>
                  <a:schemeClr val="tx1"/>
                </a:solidFill>
                <a:effectLst/>
                <a:latin typeface="Segoe UI" panose="020B0502040204020203" pitchFamily="34" charset="0"/>
                <a:ea typeface="+mn-ea"/>
                <a:cs typeface="+mn-cs"/>
              </a:rPr>
              <a:t>statsmodel</a:t>
            </a:r>
            <a:r>
              <a:rPr lang="en-US" sz="882" b="0" i="0" kern="1200" dirty="0">
                <a:solidFill>
                  <a:schemeClr val="tx1"/>
                </a:solidFill>
                <a:effectLst/>
                <a:latin typeface="Segoe UI" panose="020B0502040204020203" pitchFamily="34" charset="0"/>
                <a:ea typeface="+mn-ea"/>
                <a:cs typeface="+mn-cs"/>
              </a:rPr>
              <a:t>. (OLS) stands for Ordinary Least Squares regression</a:t>
            </a:r>
          </a:p>
          <a:p>
            <a:r>
              <a:rPr lang="en-US" dirty="0"/>
              <a:t>Notice that the coefficients captured in this table match with the coefficients generated by sci-</a:t>
            </a:r>
            <a:r>
              <a:rPr lang="en-US" dirty="0" err="1"/>
              <a:t>kitlearn</a:t>
            </a:r>
            <a:r>
              <a:rPr lang="en-US" dirty="0"/>
              <a:t>  (shown in the modeling process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my question is, what would be the housing price in zip code 10001 (which is in NY btw) when average gas price hits $6.69, unemployment rate hits 13.5, interest rates are at 4.5, and the Consumer price index is at 356 points. I can use this model which will predict the housing price to be at $750,321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8471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also created a </a:t>
            </a:r>
            <a:r>
              <a:rPr lang="en-US" sz="882" b="1" i="0" kern="1200" dirty="0">
                <a:solidFill>
                  <a:schemeClr val="tx1"/>
                </a:solidFill>
                <a:effectLst/>
                <a:latin typeface="Segoe UI" panose="020B0502040204020203" pitchFamily="34" charset="0"/>
                <a:ea typeface="+mn-ea"/>
                <a:cs typeface="+mn-cs"/>
              </a:rPr>
              <a:t>Graphical User Interface </a:t>
            </a:r>
            <a:r>
              <a:rPr lang="en-US" sz="882" b="0" i="0" kern="1200" dirty="0">
                <a:solidFill>
                  <a:schemeClr val="tx1"/>
                </a:solidFill>
                <a:effectLst/>
                <a:latin typeface="Segoe UI" panose="020B0502040204020203" pitchFamily="34" charset="0"/>
                <a:ea typeface="+mn-ea"/>
                <a:cs typeface="+mn-cs"/>
              </a:rPr>
              <a:t>to visualize the model predictions in a pop up window. This GUI will allow users to input the desired economic factors in order to get predicted housing prices.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did this by using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which is a standard GUI library for Python. </a:t>
            </a:r>
          </a:p>
          <a:p>
            <a:endParaRPr lang="en-US" dirty="0"/>
          </a:p>
          <a:p>
            <a:r>
              <a:rPr lang="en-US" dirty="0"/>
              <a:t>Once we run the code, we will see this GUI, which includes the output generated by </a:t>
            </a:r>
            <a:r>
              <a:rPr lang="en-US" dirty="0" err="1"/>
              <a:t>sklearn</a:t>
            </a:r>
            <a:r>
              <a:rPr lang="en-US" dirty="0"/>
              <a:t> and the scatter diagrams for the selected Zip code. To bring to your attention that this is the same prediction we saw in the previous slide by using </a:t>
            </a:r>
            <a:r>
              <a:rPr lang="en-US" dirty="0" err="1"/>
              <a:t>model.predict</a:t>
            </a:r>
            <a:r>
              <a:rPr lang="en-US" dirty="0"/>
              <a:t> command.</a:t>
            </a:r>
          </a:p>
          <a:p>
            <a:endParaRPr lang="en-US" dirty="0"/>
          </a:p>
          <a:p>
            <a:r>
              <a:rPr lang="en-US" dirty="0"/>
              <a:t>The live version of this GUI will be presented later during the dashboards and visualization section of this presentation.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Now we would like to talk a little bit about the other machine learning models we considered to solve our problem of housing price prediction.</a:t>
            </a:r>
          </a:p>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building a several  decision trees during training and produce the mean or mode of prediction of the individual trees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we apply </a:t>
            </a:r>
            <a:r>
              <a:rPr lang="en-US" sz="882" b="0" i="0" kern="1200" dirty="0" err="1">
                <a:solidFill>
                  <a:schemeClr val="tx1"/>
                </a:solidFill>
                <a:effectLst/>
                <a:latin typeface="Segoe UI" panose="020B0502040204020203" pitchFamily="34" charset="0"/>
                <a:ea typeface="+mn-ea"/>
                <a:cs typeface="+mn-cs"/>
              </a:rPr>
              <a:t>RandomForest</a:t>
            </a:r>
            <a:r>
              <a:rPr lang="en-US" sz="882" b="0" i="0" kern="1200" dirty="0">
                <a:solidFill>
                  <a:schemeClr val="tx1"/>
                </a:solidFill>
                <a:effectLst/>
                <a:latin typeface="Segoe UI" panose="020B0502040204020203" pitchFamily="34" charset="0"/>
                <a:ea typeface="+mn-ea"/>
                <a:cs typeface="+mn-cs"/>
              </a:rPr>
              <a:t> Regressor model with a thousand estimators and train the model, the trained model shows a comparison of actual and predicted values, which are quite close as you can see. Then we also ran model evaluation to give us model performance metrics.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comparison of the Multiple linear regression model and Random Forest Regressor. When we compare the evaluation metrics of the two models, shows that the Random Forest performs better. But when we want to predict with the same input parameters, we see that the predictions are very different! It is because  random forest regressor can not extrapolate and will always make predictions less than the maximum value of the datasets that has been trained. </a:t>
            </a:r>
          </a:p>
          <a:p>
            <a:r>
              <a:rPr lang="en-US" dirty="0"/>
              <a:t>So, to summarize, a random forest model is better because decision trees have less chance of overfitting and can provide greater accuracy. </a:t>
            </a:r>
          </a:p>
          <a:p>
            <a:r>
              <a:rPr lang="en-US" dirty="0"/>
              <a:t>We </a:t>
            </a:r>
            <a:r>
              <a:rPr lang="en-US" dirty="0" err="1"/>
              <a:t>canno’t</a:t>
            </a:r>
            <a:r>
              <a:rPr lang="en-US" dirty="0"/>
              <a:t> use this model for this specific problem because it cannot extrapolate.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the linear function in the output to determine MSE (Mean squared error) instead of Accuracy for the Evaluation metrics. We started with lower Epochs number (~50) . In order to improve the model design and parameters, we increased the number of epochs up to 1000.  Seems like loss values decreases with higher Epochs number as you can see in the plot on the right side. For this study, we stop at 1000 epochs. This model still doesn’t meet the performance expectations. It can be because our given datasets are Inappropriate for this model design or insufficient training data. (Having more datasets would be beneficial).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26318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multiple linear regression model using the GUI </a:t>
            </a:r>
            <a:r>
              <a:rPr lang="en-US" dirty="0" err="1"/>
              <a:t>tkinter</a:t>
            </a:r>
            <a:r>
              <a:rPr lang="en-US" dirty="0"/>
              <a:t> python library. </a:t>
            </a:r>
          </a:p>
          <a:p>
            <a:endParaRPr lang="en-US" dirty="0"/>
          </a:p>
          <a:p>
            <a:r>
              <a:rPr lang="en-US" dirty="0"/>
              <a:t>When we run this code, it brings us to a pop up window asking for user input values. We will input the exact same values as we did  before for predictions. Upon entering all the numbers, we click the ‘Predict Housing Price Button’ and we get a prediction highlighted in orange. This number $750,321 is the same what we got before with the </a:t>
            </a:r>
            <a:r>
              <a:rPr lang="en-US" dirty="0" err="1"/>
              <a:t>sklearn</a:t>
            </a:r>
            <a:r>
              <a:rPr lang="en-US" dirty="0"/>
              <a:t>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0515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rPr>
              <a:t>With that I will hand it off to Matt to talk more about data transformation and pre-processing. </a:t>
            </a:r>
            <a:endParaRPr lang="en-US" sz="18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Hello everyone, I am Ruchi please allow me a moment to share my screen.</a:t>
            </a:r>
          </a:p>
          <a:p>
            <a:r>
              <a:rPr lang="en-US" sz="882" kern="1200" dirty="0">
                <a:solidFill>
                  <a:schemeClr val="tx1"/>
                </a:solidFill>
                <a:effectLst/>
                <a:latin typeface="Segoe UI" panose="020B0502040204020203" pitchFamily="34" charset="0"/>
                <a:ea typeface="+mn-ea"/>
                <a:cs typeface="+mn-cs"/>
              </a:rPr>
              <a:t>I will be talking about our machine learning model which will help us predict the housing prices based on various economic factors across different regions in the United States.</a:t>
            </a:r>
          </a:p>
          <a:p>
            <a:r>
              <a:rPr lang="en-US" sz="882" kern="1200" dirty="0">
                <a:solidFill>
                  <a:schemeClr val="tx1"/>
                </a:solidFill>
                <a:effectLst/>
                <a:latin typeface="Segoe UI" panose="020B0502040204020203" pitchFamily="34" charset="0"/>
                <a:ea typeface="+mn-ea"/>
                <a:cs typeface="+mn-cs"/>
              </a:rPr>
              <a:t>We tried few different models and picked the one which was best fit for our problem</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our dataset, housing prices is the target variable.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586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addition to the data transformation done before, we followed additional pre-processing steps prior to initiating the machine learning. Details of preprocessing are included in our model code and the README file on GITHUB.</a:t>
            </a:r>
          </a:p>
          <a:p>
            <a:r>
              <a:rPr lang="en-US" sz="882" kern="1200" dirty="0">
                <a:solidFill>
                  <a:schemeClr val="tx1"/>
                </a:solidFill>
                <a:effectLst/>
                <a:latin typeface="Segoe UI" panose="020B0502040204020203" pitchFamily="34" charset="0"/>
                <a:ea typeface="+mn-ea"/>
                <a:cs typeface="+mn-cs"/>
              </a:rPr>
              <a:t>------------------------------------------------------------------------------</a:t>
            </a:r>
          </a:p>
          <a:p>
            <a:r>
              <a:rPr lang="en-US" sz="882" kern="1200" dirty="0">
                <a:solidFill>
                  <a:schemeClr val="tx1"/>
                </a:solidFill>
                <a:effectLst/>
                <a:latin typeface="Segoe UI" panose="020B0502040204020203" pitchFamily="34" charset="0"/>
                <a:ea typeface="+mn-ea"/>
                <a:cs typeface="+mn-cs"/>
              </a:rPr>
              <a:t>***Like importing dependencies, importing the dataset as a csv file, splitting the data into testing &amp; training datasets, and feature scaling. We decided that the variations in our dataset can be minimized by dividing the housing prices by 1000.</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Since all of our data is numerical we did not need to go through encoding steps.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4/7/22 7:34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78099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code-coding-computer-data-57407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37.png"/><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7.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1378839"/>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p:txBody>
      </p:sp>
      <p:pic>
        <p:nvPicPr>
          <p:cNvPr id="1026" name="Picture 2" descr="Day 2: Linear Regression. Regression is a widespread model and… | by Samet  Girgin | PursuitData | Medium">
            <a:extLst>
              <a:ext uri="{FF2B5EF4-FFF2-40B4-BE49-F238E27FC236}">
                <a16:creationId xmlns:a16="http://schemas.microsoft.com/office/drawing/2014/main" id="{2F508847-7555-9842-8416-C707E3ADD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879" y="3429000"/>
            <a:ext cx="6096000" cy="283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3040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6E-D700-C443-89BA-E005190825A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Modeling Process</a:t>
            </a:r>
          </a:p>
        </p:txBody>
      </p:sp>
      <p:graphicFrame>
        <p:nvGraphicFramePr>
          <p:cNvPr id="4" name="Content Placeholder 3">
            <a:extLst>
              <a:ext uri="{FF2B5EF4-FFF2-40B4-BE49-F238E27FC236}">
                <a16:creationId xmlns:a16="http://schemas.microsoft.com/office/drawing/2014/main" id="{6AC01FB8-4FFC-684E-82A0-AAF132E702FE}"/>
              </a:ext>
            </a:extLst>
          </p:cNvPr>
          <p:cNvGraphicFramePr>
            <a:graphicFrameLocks noGrp="1"/>
          </p:cNvGraphicFramePr>
          <p:nvPr>
            <p:ph sz="quarter" idx="10"/>
            <p:extLst>
              <p:ext uri="{D42A27DB-BD31-4B8C-83A1-F6EECF244321}">
                <p14:modId xmlns:p14="http://schemas.microsoft.com/office/powerpoint/2010/main" val="2424278402"/>
              </p:ext>
            </p:extLst>
          </p:nvPr>
        </p:nvGraphicFramePr>
        <p:xfrm>
          <a:off x="584201" y="1844675"/>
          <a:ext cx="5130799"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EA95B153-603A-2646-9EA0-CD25ABE8F785}"/>
              </a:ext>
            </a:extLst>
          </p:cNvPr>
          <p:cNvGrpSpPr/>
          <p:nvPr/>
        </p:nvGrpSpPr>
        <p:grpSpPr>
          <a:xfrm>
            <a:off x="4329113" y="1816965"/>
            <a:ext cx="7277670" cy="4468633"/>
            <a:chOff x="4329113" y="1816965"/>
            <a:chExt cx="7277670" cy="4468633"/>
          </a:xfrm>
        </p:grpSpPr>
        <p:pic>
          <p:nvPicPr>
            <p:cNvPr id="7" name="Picture 6">
              <a:extLst>
                <a:ext uri="{FF2B5EF4-FFF2-40B4-BE49-F238E27FC236}">
                  <a16:creationId xmlns:a16="http://schemas.microsoft.com/office/drawing/2014/main" id="{4A34C498-9061-2249-A814-2DFEE9A16C8A}"/>
                </a:ext>
              </a:extLst>
            </p:cNvPr>
            <p:cNvPicPr>
              <a:picLocks noChangeAspect="1"/>
            </p:cNvPicPr>
            <p:nvPr/>
          </p:nvPicPr>
          <p:blipFill>
            <a:blip r:embed="rId8"/>
            <a:stretch>
              <a:fillRect/>
            </a:stretch>
          </p:blipFill>
          <p:spPr>
            <a:xfrm>
              <a:off x="4329113" y="1816965"/>
              <a:ext cx="7013576" cy="683716"/>
            </a:xfrm>
            <a:prstGeom prst="rect">
              <a:avLst/>
            </a:prstGeom>
          </p:spPr>
        </p:pic>
        <p:pic>
          <p:nvPicPr>
            <p:cNvPr id="8" name="Picture 7">
              <a:extLst>
                <a:ext uri="{FF2B5EF4-FFF2-40B4-BE49-F238E27FC236}">
                  <a16:creationId xmlns:a16="http://schemas.microsoft.com/office/drawing/2014/main" id="{C3D2665F-491B-004E-B322-BDC4DDC4B788}"/>
                </a:ext>
              </a:extLst>
            </p:cNvPr>
            <p:cNvPicPr>
              <a:picLocks noChangeAspect="1"/>
            </p:cNvPicPr>
            <p:nvPr/>
          </p:nvPicPr>
          <p:blipFill>
            <a:blip r:embed="rId9"/>
            <a:stretch>
              <a:fillRect/>
            </a:stretch>
          </p:blipFill>
          <p:spPr>
            <a:xfrm>
              <a:off x="4950395" y="2335766"/>
              <a:ext cx="6656388" cy="850472"/>
            </a:xfrm>
            <a:prstGeom prst="rect">
              <a:avLst/>
            </a:prstGeom>
          </p:spPr>
        </p:pic>
        <p:pic>
          <p:nvPicPr>
            <p:cNvPr id="9" name="Picture 8">
              <a:extLst>
                <a:ext uri="{FF2B5EF4-FFF2-40B4-BE49-F238E27FC236}">
                  <a16:creationId xmlns:a16="http://schemas.microsoft.com/office/drawing/2014/main" id="{A236ECF1-2ED3-1947-A2A9-928A3E1CA8AD}"/>
                </a:ext>
              </a:extLst>
            </p:cNvPr>
            <p:cNvPicPr>
              <a:picLocks noChangeAspect="1"/>
            </p:cNvPicPr>
            <p:nvPr/>
          </p:nvPicPr>
          <p:blipFill>
            <a:blip r:embed="rId10"/>
            <a:stretch>
              <a:fillRect/>
            </a:stretch>
          </p:blipFill>
          <p:spPr>
            <a:xfrm>
              <a:off x="5472113" y="3257544"/>
              <a:ext cx="5870576" cy="1860286"/>
            </a:xfrm>
            <a:prstGeom prst="rect">
              <a:avLst/>
            </a:prstGeom>
          </p:spPr>
        </p:pic>
        <p:pic>
          <p:nvPicPr>
            <p:cNvPr id="10" name="Picture 9">
              <a:extLst>
                <a:ext uri="{FF2B5EF4-FFF2-40B4-BE49-F238E27FC236}">
                  <a16:creationId xmlns:a16="http://schemas.microsoft.com/office/drawing/2014/main" id="{D9DDE83F-1A5F-B341-B86F-3C4B1D4E7CBD}"/>
                </a:ext>
              </a:extLst>
            </p:cNvPr>
            <p:cNvPicPr>
              <a:picLocks noChangeAspect="1"/>
            </p:cNvPicPr>
            <p:nvPr/>
          </p:nvPicPr>
          <p:blipFill>
            <a:blip r:embed="rId11"/>
            <a:stretch>
              <a:fillRect/>
            </a:stretch>
          </p:blipFill>
          <p:spPr>
            <a:xfrm>
              <a:off x="6017878" y="5032102"/>
              <a:ext cx="5324811" cy="380344"/>
            </a:xfrm>
            <a:prstGeom prst="rect">
              <a:avLst/>
            </a:prstGeom>
          </p:spPr>
        </p:pic>
        <p:pic>
          <p:nvPicPr>
            <p:cNvPr id="12" name="Picture 11">
              <a:extLst>
                <a:ext uri="{FF2B5EF4-FFF2-40B4-BE49-F238E27FC236}">
                  <a16:creationId xmlns:a16="http://schemas.microsoft.com/office/drawing/2014/main" id="{CAFC1BBF-BE84-5043-A9FF-9ACEFAE80842}"/>
                </a:ext>
              </a:extLst>
            </p:cNvPr>
            <p:cNvPicPr>
              <a:picLocks noChangeAspect="1"/>
            </p:cNvPicPr>
            <p:nvPr/>
          </p:nvPicPr>
          <p:blipFill>
            <a:blip r:embed="rId12"/>
            <a:stretch>
              <a:fillRect/>
            </a:stretch>
          </p:blipFill>
          <p:spPr>
            <a:xfrm>
              <a:off x="7172325" y="5341938"/>
              <a:ext cx="4238458" cy="719552"/>
            </a:xfrm>
            <a:prstGeom prst="rect">
              <a:avLst/>
            </a:prstGeom>
          </p:spPr>
        </p:pic>
        <p:pic>
          <p:nvPicPr>
            <p:cNvPr id="13" name="Picture 12">
              <a:extLst>
                <a:ext uri="{FF2B5EF4-FFF2-40B4-BE49-F238E27FC236}">
                  <a16:creationId xmlns:a16="http://schemas.microsoft.com/office/drawing/2014/main" id="{951FB469-4E1C-CE46-A2AB-D986804B04CF}"/>
                </a:ext>
              </a:extLst>
            </p:cNvPr>
            <p:cNvPicPr>
              <a:picLocks noChangeAspect="1"/>
            </p:cNvPicPr>
            <p:nvPr/>
          </p:nvPicPr>
          <p:blipFill>
            <a:blip r:embed="rId13"/>
            <a:stretch>
              <a:fillRect/>
            </a:stretch>
          </p:blipFill>
          <p:spPr>
            <a:xfrm>
              <a:off x="8097675" y="5972216"/>
              <a:ext cx="3310097" cy="313382"/>
            </a:xfrm>
            <a:prstGeom prst="rect">
              <a:avLst/>
            </a:prstGeom>
          </p:spPr>
        </p:pic>
        <p:sp>
          <p:nvSpPr>
            <p:cNvPr id="5" name="Rectangle 4">
              <a:extLst>
                <a:ext uri="{FF2B5EF4-FFF2-40B4-BE49-F238E27FC236}">
                  <a16:creationId xmlns:a16="http://schemas.microsoft.com/office/drawing/2014/main" id="{AD02611D-671E-9C42-9008-B236186EC90B}"/>
                </a:ext>
              </a:extLst>
            </p:cNvPr>
            <p:cNvSpPr/>
            <p:nvPr/>
          </p:nvSpPr>
          <p:spPr bwMode="auto">
            <a:xfrm>
              <a:off x="7245100" y="5354638"/>
              <a:ext cx="4162672" cy="617578"/>
            </a:xfrm>
            <a:prstGeom prst="rect">
              <a:avLst/>
            </a:prstGeom>
            <a:no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77170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2708434"/>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Squared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5" name="Picture 4">
            <a:extLst>
              <a:ext uri="{FF2B5EF4-FFF2-40B4-BE49-F238E27FC236}">
                <a16:creationId xmlns:a16="http://schemas.microsoft.com/office/drawing/2014/main" id="{3192F947-4082-6441-AA05-185DD7DE09F2}"/>
              </a:ext>
            </a:extLst>
          </p:cNvPr>
          <p:cNvPicPr>
            <a:picLocks noChangeAspect="1"/>
          </p:cNvPicPr>
          <p:nvPr/>
        </p:nvPicPr>
        <p:blipFill>
          <a:blip r:embed="rId3"/>
          <a:stretch>
            <a:fillRect/>
          </a:stretch>
        </p:blipFill>
        <p:spPr>
          <a:xfrm>
            <a:off x="5915338" y="1572514"/>
            <a:ext cx="5560822" cy="1926131"/>
          </a:xfrm>
          <a:prstGeom prst="rect">
            <a:avLst/>
          </a:prstGeom>
        </p:spPr>
      </p:pic>
      <p:pic>
        <p:nvPicPr>
          <p:cNvPr id="6" name="Picture 5">
            <a:extLst>
              <a:ext uri="{FF2B5EF4-FFF2-40B4-BE49-F238E27FC236}">
                <a16:creationId xmlns:a16="http://schemas.microsoft.com/office/drawing/2014/main" id="{BB5EB614-ACBD-8A46-9B46-B96AEEAD7423}"/>
              </a:ext>
            </a:extLst>
          </p:cNvPr>
          <p:cNvPicPr>
            <a:picLocks noChangeAspect="1"/>
          </p:cNvPicPr>
          <p:nvPr/>
        </p:nvPicPr>
        <p:blipFill>
          <a:blip r:embed="rId4"/>
          <a:stretch>
            <a:fillRect/>
          </a:stretch>
        </p:blipFill>
        <p:spPr>
          <a:xfrm>
            <a:off x="5915338" y="3697732"/>
            <a:ext cx="4913937" cy="142316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08490" y="2720496"/>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3"/>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Graphical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F4305542-CF4E-4D5D-83C4-2B7B6FF8A648}"/>
              </a:ext>
            </a:extLst>
          </p:cNvPr>
          <p:cNvPicPr>
            <a:picLocks noChangeAspect="1"/>
          </p:cNvPicPr>
          <p:nvPr/>
        </p:nvPicPr>
        <p:blipFill>
          <a:blip r:embed="rId3"/>
          <a:stretch>
            <a:fillRect/>
          </a:stretch>
        </p:blipFill>
        <p:spPr>
          <a:xfrm>
            <a:off x="588263" y="5200311"/>
            <a:ext cx="6335908" cy="1354280"/>
          </a:xfrm>
          <a:prstGeom prst="rect">
            <a:avLst/>
          </a:prstGeom>
          <a:ln>
            <a:solidFill>
              <a:schemeClr val="tx1"/>
            </a:solidFill>
          </a:ln>
        </p:spPr>
      </p:pic>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4"/>
          <a:stretch>
            <a:fillRect/>
          </a:stretch>
        </p:blipFill>
        <p:spPr>
          <a:xfrm>
            <a:off x="693592" y="1485484"/>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5"/>
          <a:stretch>
            <a:fillRect/>
          </a:stretch>
        </p:blipFill>
        <p:spPr>
          <a:xfrm>
            <a:off x="8265129" y="1506750"/>
            <a:ext cx="3592858" cy="4533327"/>
          </a:xfrm>
          <a:prstGeom prst="rect">
            <a:avLst/>
          </a:prstGeom>
        </p:spPr>
      </p:pic>
      <p:sp>
        <p:nvSpPr>
          <p:cNvPr id="7" name="Rectangle 6">
            <a:extLst>
              <a:ext uri="{FF2B5EF4-FFF2-40B4-BE49-F238E27FC236}">
                <a16:creationId xmlns:a16="http://schemas.microsoft.com/office/drawing/2014/main" id="{C6C52D5D-B498-9C42-ADC9-2CC635868260}"/>
              </a:ext>
            </a:extLst>
          </p:cNvPr>
          <p:cNvSpPr/>
          <p:nvPr/>
        </p:nvSpPr>
        <p:spPr bwMode="auto">
          <a:xfrm>
            <a:off x="598896" y="6034117"/>
            <a:ext cx="3973104"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4450021" y="479689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a:xfrm>
            <a:off x="588263" y="2873414"/>
            <a:ext cx="4159950" cy="1107996"/>
          </a:xfrm>
        </p:spPr>
        <p:txBody>
          <a:bodyPr/>
          <a:lstStyle/>
          <a:p>
            <a:r>
              <a:rPr lang="en-US" dirty="0"/>
              <a:t>Data Visualization: GUI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4592942" cy="363946"/>
          </a:xfrm>
          <a:prstGeom prst="rect">
            <a:avLst/>
          </a:prstGeom>
          <a:noFill/>
        </p:spPr>
        <p:txBody>
          <a:bodyPr wrap="square">
            <a:spAutoFit/>
          </a:bodyPr>
          <a:lstStyle/>
          <a:p>
            <a:r>
              <a:rPr lang="en-US" dirty="0">
                <a:hlinkClick r:id="rId2"/>
              </a:rPr>
              <a:t>Outlier Project | tkinter GUI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402336"/>
            <a:ext cx="5029636" cy="5799879"/>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FF2-1668-E64B-BB9E-02118CE33CB1}"/>
              </a:ext>
            </a:extLst>
          </p:cNvPr>
          <p:cNvSpPr>
            <a:spLocks noGrp="1"/>
          </p:cNvSpPr>
          <p:nvPr>
            <p:ph type="title"/>
          </p:nvPr>
        </p:nvSpPr>
        <p:spPr>
          <a:xfrm>
            <a:off x="588263" y="180201"/>
            <a:ext cx="11018520" cy="1107996"/>
          </a:xfrm>
        </p:spPr>
        <p:txBody>
          <a:bodyPr/>
          <a:lstStyle/>
          <a:p>
            <a:r>
              <a:rPr lang="en-US" dirty="0"/>
              <a:t>Multiple Linear Regression Model:</a:t>
            </a:r>
            <a:br>
              <a:rPr lang="en-US" dirty="0"/>
            </a:br>
            <a:r>
              <a:rPr lang="en-US" dirty="0"/>
              <a:t>Graphic User Interface</a:t>
            </a:r>
          </a:p>
        </p:txBody>
      </p:sp>
      <p:pic>
        <p:nvPicPr>
          <p:cNvPr id="4" name="Screen Recording 2022-04-04 at 2.03.12 PM.mov" descr="Screen Recording 2022-04-04 at 2.03.12 PM.mov">
            <a:hlinkClick r:id="" action="ppaction://media"/>
            <a:extLst>
              <a:ext uri="{FF2B5EF4-FFF2-40B4-BE49-F238E27FC236}">
                <a16:creationId xmlns:a16="http://schemas.microsoft.com/office/drawing/2014/main" id="{2781DC6C-C738-1E41-9578-1C4A07CD3C0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865313" y="1844675"/>
            <a:ext cx="8456612" cy="4424363"/>
          </a:xfrm>
        </p:spPr>
      </p:pic>
    </p:spTree>
    <p:extLst>
      <p:ext uri="{BB962C8B-B14F-4D97-AF65-F5344CB8AC3E}">
        <p14:creationId xmlns:p14="http://schemas.microsoft.com/office/powerpoint/2010/main" val="22780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66037"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Regression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Ran</a:t>
            </a: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954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69157" y="3842036"/>
            <a:ext cx="29417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Uszipcode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3379387"/>
          </a:xfrm>
        </p:spPr>
        <p:txBody>
          <a:bodyPr/>
          <a:lstStyle/>
          <a:p>
            <a:r>
              <a:rPr lang="en-US" dirty="0"/>
              <a:t>Python</a:t>
            </a:r>
          </a:p>
          <a:p>
            <a:pPr lvl="1"/>
            <a:r>
              <a:rPr lang="en-US" dirty="0"/>
              <a:t>pandas</a:t>
            </a:r>
          </a:p>
          <a:p>
            <a:pPr lvl="1"/>
            <a:r>
              <a:rPr lang="en-US" dirty="0" err="1"/>
              <a:t>numpy</a:t>
            </a:r>
            <a:endParaRPr lang="en-US" dirty="0"/>
          </a:p>
          <a:p>
            <a:pPr lvl="1"/>
            <a:r>
              <a:rPr lang="en-US" dirty="0"/>
              <a:t>matplotlib</a:t>
            </a:r>
          </a:p>
          <a:p>
            <a:pPr lvl="1"/>
            <a:r>
              <a:rPr lang="en-US" dirty="0"/>
              <a:t>sci-kit learn</a:t>
            </a:r>
          </a:p>
          <a:p>
            <a:pPr lvl="1"/>
            <a:r>
              <a:rPr lang="en-US" dirty="0"/>
              <a:t>Seaborn</a:t>
            </a:r>
          </a:p>
          <a:p>
            <a:pPr lvl="1"/>
            <a:r>
              <a:rPr lang="en-US" dirty="0" err="1"/>
              <a:t>tensorflow</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1274195"/>
          </a:xfrm>
        </p:spPr>
        <p:txBody>
          <a:bodyPr/>
          <a:lstStyle/>
          <a:p>
            <a:r>
              <a:rPr lang="en-US" dirty="0"/>
              <a:t>Tableau </a:t>
            </a:r>
          </a:p>
          <a:p>
            <a:r>
              <a:rPr lang="en-US" dirty="0" err="1"/>
              <a:t>VizQL</a:t>
            </a:r>
            <a:endParaRPr lang="en-US" dirty="0"/>
          </a:p>
          <a:p>
            <a:r>
              <a:rPr lang="en-US" dirty="0" err="1"/>
              <a:t>Tkinter</a:t>
            </a:r>
            <a:r>
              <a:rPr lang="en-US" dirty="0"/>
              <a:t> (Python)</a:t>
            </a:r>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Models</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6496394" cy="1698927"/>
          </a:xfrm>
        </p:spPr>
        <p:txBody>
          <a:bodyPr wrap="none"/>
          <a:lstStyle/>
          <a:p>
            <a:r>
              <a:rPr lang="en-US" sz="2400" dirty="0"/>
              <a:t>Tested three machine learning (ML) models: </a:t>
            </a:r>
          </a:p>
          <a:p>
            <a:pPr marL="457200" indent="-457200">
              <a:buFont typeface="Arial" panose="020B0604020202020204" pitchFamily="34" charset="0"/>
              <a:buChar char="•"/>
            </a:pPr>
            <a:r>
              <a:rPr lang="en-US" sz="2400" dirty="0"/>
              <a:t>Multiple Linear Regression (model of choice)</a:t>
            </a:r>
          </a:p>
          <a:p>
            <a:pPr marL="457200" indent="-457200">
              <a:buFont typeface="Arial" panose="020B0604020202020204" pitchFamily="34" charset="0"/>
              <a:buChar char="•"/>
            </a:pPr>
            <a:r>
              <a:rPr lang="en-US" sz="2400" dirty="0"/>
              <a:t>Random Forest Regressor</a:t>
            </a:r>
          </a:p>
          <a:p>
            <a:pPr marL="457200" indent="-457200">
              <a:buFont typeface="Arial" panose="020B0604020202020204" pitchFamily="34" charset="0"/>
              <a:buChar char="•"/>
            </a:pPr>
            <a:r>
              <a:rPr lang="en-US" sz="2400" dirty="0"/>
              <a:t>Neural Network Model</a:t>
            </a:r>
          </a:p>
        </p:txBody>
      </p:sp>
      <p:sp>
        <p:nvSpPr>
          <p:cNvPr id="5" name="Content Placeholder 2">
            <a:extLst>
              <a:ext uri="{FF2B5EF4-FFF2-40B4-BE49-F238E27FC236}">
                <a16:creationId xmlns:a16="http://schemas.microsoft.com/office/drawing/2014/main" id="{EBD964C5-02AE-7944-9D2F-537C9DF96C55}"/>
              </a:ext>
            </a:extLst>
          </p:cNvPr>
          <p:cNvSpPr txBox="1">
            <a:spLocks/>
          </p:cNvSpPr>
          <p:nvPr/>
        </p:nvSpPr>
        <p:spPr>
          <a:xfrm>
            <a:off x="7442200" y="3528995"/>
            <a:ext cx="3617722" cy="3028521"/>
          </a:xfrm>
          <a:prstGeom prst="rect">
            <a:avLst/>
          </a:prstGeom>
        </p:spPr>
        <p:txBody>
          <a:bodyPr vert="horz" wrap="non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sz="2400" dirty="0"/>
              <a:t>Independent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pic>
        <p:nvPicPr>
          <p:cNvPr id="4" name="Picture 3">
            <a:extLst>
              <a:ext uri="{FF2B5EF4-FFF2-40B4-BE49-F238E27FC236}">
                <a16:creationId xmlns:a16="http://schemas.microsoft.com/office/drawing/2014/main" id="{98E31AB5-B8CF-174C-A359-9E50A839EBAD}"/>
              </a:ext>
            </a:extLst>
          </p:cNvPr>
          <p:cNvPicPr>
            <a:picLocks noChangeAspect="1"/>
          </p:cNvPicPr>
          <p:nvPr/>
        </p:nvPicPr>
        <p:blipFill>
          <a:blip r:embed="rId3"/>
          <a:stretch>
            <a:fillRect/>
          </a:stretch>
        </p:blipFill>
        <p:spPr>
          <a:xfrm>
            <a:off x="1261441" y="3543602"/>
            <a:ext cx="5280774" cy="2598781"/>
          </a:xfrm>
          <a:prstGeom prst="rect">
            <a:avLst/>
          </a:prstGeom>
        </p:spPr>
      </p:pic>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pic>
        <p:nvPicPr>
          <p:cNvPr id="1026" name="Picture 2" descr="data preprocessing">
            <a:extLst>
              <a:ext uri="{FF2B5EF4-FFF2-40B4-BE49-F238E27FC236}">
                <a16:creationId xmlns:a16="http://schemas.microsoft.com/office/drawing/2014/main" id="{5F2AD142-9AFB-5544-9992-8A329990C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996" y="5063187"/>
            <a:ext cx="4831246" cy="133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81983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2541</TotalTime>
  <Words>4399</Words>
  <Application>Microsoft Macintosh PowerPoint</Application>
  <PresentationFormat>Widescreen</PresentationFormat>
  <Paragraphs>490</Paragraphs>
  <Slides>34</Slides>
  <Notes>24</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Technologies, Languages, Tools, Etc. </vt:lpstr>
      <vt:lpstr>Data Exploration </vt:lpstr>
      <vt:lpstr>Data Transformation and Preprocessing </vt:lpstr>
      <vt:lpstr>Data Transformation and Preprocessing </vt:lpstr>
      <vt:lpstr>Machine Learning Models</vt:lpstr>
      <vt:lpstr>ML: Data Preprocessing</vt:lpstr>
      <vt:lpstr>ML: Multiple Linear Regression</vt:lpstr>
      <vt:lpstr>Multiple Linear Regression</vt:lpstr>
      <vt:lpstr>ML: Multiple Linear Regression Feature Engineering and Selection</vt:lpstr>
      <vt:lpstr>ML: Multiple Linear Regression Modeling Process</vt:lpstr>
      <vt:lpstr>ML: Multiple Linear Regression Model Evaluation</vt:lpstr>
      <vt:lpstr>ML: Multiple Linear Regression Model Evaluation</vt:lpstr>
      <vt:lpstr>ML: Multiple Linear Regression Model Evaluation</vt:lpstr>
      <vt:lpstr>ML: Multiple Linear Regression Graphical User Interface (GUI)</vt:lpstr>
      <vt:lpstr>ML: Random Forest Regressor</vt:lpstr>
      <vt:lpstr>ML: Comparison– Multiple Linear Regression Vs.      Random Forest Regression</vt:lpstr>
      <vt:lpstr>ML: Neural Network Model</vt:lpstr>
      <vt:lpstr>Data Visualization: GUI &amp; Tableau</vt:lpstr>
      <vt:lpstr>Multiple Linear Regression Model: Graphic User Interface</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Project Flow Chart</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Ruchi M</cp:lastModifiedBy>
  <cp:revision>94</cp:revision>
  <dcterms:created xsi:type="dcterms:W3CDTF">2022-03-16T02:13:46Z</dcterms:created>
  <dcterms:modified xsi:type="dcterms:W3CDTF">2022-04-07T16:31:43Z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